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2" r:id="rId1"/>
  </p:sldMasterIdLst>
  <p:sldIdLst>
    <p:sldId id="256" r:id="rId2"/>
    <p:sldId id="259" r:id="rId3"/>
    <p:sldId id="257" r:id="rId4"/>
    <p:sldId id="262" r:id="rId5"/>
    <p:sldId id="261" r:id="rId6"/>
    <p:sldId id="260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58F908-670D-1043-A504-94B9505B9B88}" type="datetimeFigureOut">
              <a:rPr lang="fr-FR" smtClean="0"/>
              <a:pPr/>
              <a:t>18/12/10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8C960DA-AED2-0449-9A82-7C80F91EB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  <p:sldLayoutId id="2147483910" r:id="rId18"/>
    <p:sldLayoutId id="2147483911" r:id="rId19"/>
    <p:sldLayoutId id="214748391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ctrTitle"/>
          </p:nvPr>
        </p:nvSpPr>
        <p:spPr>
          <a:xfrm>
            <a:off x="680273" y="4828788"/>
            <a:ext cx="8158927" cy="1686484"/>
          </a:xfrm>
        </p:spPr>
        <p:txBody>
          <a:bodyPr>
            <a:normAutofit/>
          </a:bodyPr>
          <a:lstStyle/>
          <a:p>
            <a:pPr algn="r"/>
            <a:r>
              <a:rPr lang="en-GB" sz="2300" b="1" dirty="0" smtClean="0">
                <a:ln w="1905"/>
                <a:solidFill>
                  <a:srgbClr val="4D26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Fatima ZIBOUH</a:t>
            </a:r>
            <a:r>
              <a:rPr lang="en-GB" sz="2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/>
            </a:r>
            <a:br>
              <a:rPr lang="en-GB" sz="2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</a:b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Chercheuse</a:t>
            </a: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 en sciences </a:t>
            </a: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politiques</a:t>
            </a: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 et </a:t>
            </a: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sociales</a:t>
            </a: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/>
            </a:r>
            <a:b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</a:b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Centre </a:t>
            </a: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d’Etudes</a:t>
            </a: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 de </a:t>
            </a: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l’Ethnicité</a:t>
            </a:r>
            <a: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 et des Migrations</a:t>
            </a:r>
            <a:br>
              <a:rPr lang="en-GB" sz="2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</a:br>
            <a:r>
              <a:rPr lang="en-GB" sz="2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D264D"/>
                </a:solidFill>
              </a:rPr>
              <a:t>fatima.zibouh@ulg.ac.be</a:t>
            </a:r>
            <a:endParaRPr lang="en-GB" sz="21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D264D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17463" y="861849"/>
            <a:ext cx="453514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participation </a:t>
            </a:r>
            <a:r>
              <a:rPr lang="en-GB" sz="3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politique</a:t>
            </a:r>
            <a:r>
              <a:rPr lang="en-GB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des femmes </a:t>
            </a:r>
            <a:r>
              <a:rPr lang="en-GB" sz="3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d’origine</a:t>
            </a:r>
            <a:r>
              <a:rPr lang="en-GB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GB" sz="3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marocaine</a:t>
            </a:r>
            <a:r>
              <a:rPr lang="en-GB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en </a:t>
            </a:r>
            <a:r>
              <a:rPr lang="en-GB" sz="3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Belgique</a:t>
            </a:r>
            <a:endParaRPr lang="en-GB" sz="3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GB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GB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GB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Bruxelles</a:t>
            </a:r>
            <a:r>
              <a:rPr lang="en-GB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18 et 19 </a:t>
            </a:r>
            <a:r>
              <a:rPr lang="en-GB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décembre</a:t>
            </a:r>
            <a:r>
              <a:rPr lang="en-GB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2010</a:t>
            </a:r>
            <a:endParaRPr lang="en-GB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C. Le rapport au pays </a:t>
            </a:r>
            <a:r>
              <a:rPr lang="en-GB" b="1" dirty="0" err="1" smtClean="0"/>
              <a:t>d’origine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Grille </a:t>
            </a:r>
            <a:r>
              <a:rPr lang="en-GB" dirty="0" err="1" smtClean="0"/>
              <a:t>d’entretien</a:t>
            </a:r>
            <a:r>
              <a:rPr lang="en-GB" dirty="0" smtClean="0"/>
              <a:t>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Indicateurs sur rapport au pays d’origine</a:t>
            </a:r>
          </a:p>
          <a:p>
            <a:r>
              <a:rPr lang="fr-FR" dirty="0" smtClean="0">
                <a:sym typeface="Wingdings"/>
              </a:rPr>
              <a:t>Rapport diversifié</a:t>
            </a:r>
          </a:p>
          <a:p>
            <a:pPr lvl="1"/>
            <a:r>
              <a:rPr lang="fr-FR" dirty="0" smtClean="0">
                <a:sym typeface="Wingdings"/>
              </a:rPr>
              <a:t>Proximité</a:t>
            </a:r>
          </a:p>
          <a:p>
            <a:pPr lvl="1"/>
            <a:r>
              <a:rPr lang="fr-FR" dirty="0" smtClean="0">
                <a:sym typeface="Wingdings"/>
              </a:rPr>
              <a:t> Cause humanitaire mais non politique</a:t>
            </a:r>
          </a:p>
          <a:p>
            <a:pPr lvl="1"/>
            <a:r>
              <a:rPr lang="fr-FR" dirty="0" smtClean="0">
                <a:sym typeface="Wingdings"/>
              </a:rPr>
              <a:t>Distance</a:t>
            </a:r>
            <a:endParaRPr lang="en-GB" dirty="0" smtClean="0">
              <a:sym typeface="Wingdings"/>
            </a:endParaRPr>
          </a:p>
          <a:p>
            <a:pPr lvl="1">
              <a:buNone/>
            </a:pPr>
            <a:endParaRPr lang="en-GB" dirty="0" smtClean="0">
              <a:sym typeface="Wingdings"/>
            </a:endParaRPr>
          </a:p>
          <a:p>
            <a:pPr lvl="1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u="sng" dirty="0" smtClean="0">
                <a:sym typeface="Wingdings"/>
              </a:rPr>
              <a:t>Exemple</a:t>
            </a:r>
            <a:r>
              <a:rPr lang="fr-FR" dirty="0" smtClean="0">
                <a:sym typeface="Wingdings"/>
              </a:rPr>
              <a:t>:</a:t>
            </a:r>
          </a:p>
          <a:p>
            <a:pPr lvl="2"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Sahara</a:t>
            </a:r>
          </a:p>
          <a:p>
            <a:pPr lvl="2"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Agadir</a:t>
            </a:r>
          </a:p>
          <a:p>
            <a:pPr lvl="2">
              <a:buFont typeface="Wingdings" charset="2"/>
              <a:buChar char="à"/>
            </a:pPr>
            <a:r>
              <a:rPr lang="fr-FR" dirty="0" smtClean="0">
                <a:sym typeface="Wingdings"/>
              </a:rPr>
              <a:t>Hoceima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Conjugaison</a:t>
            </a:r>
            <a:r>
              <a:rPr lang="en-GB" dirty="0" smtClean="0"/>
              <a:t> des </a:t>
            </a:r>
            <a:r>
              <a:rPr lang="en-GB" dirty="0" err="1" smtClean="0"/>
              <a:t>différentes</a:t>
            </a:r>
            <a:r>
              <a:rPr lang="en-GB" dirty="0" smtClean="0"/>
              <a:t> </a:t>
            </a:r>
            <a:r>
              <a:rPr lang="en-GB" dirty="0" err="1" smtClean="0"/>
              <a:t>paramètres</a:t>
            </a:r>
            <a:r>
              <a:rPr lang="en-GB" dirty="0" smtClean="0"/>
              <a:t> </a:t>
            </a:r>
            <a:r>
              <a:rPr lang="en-GB" dirty="0" err="1" smtClean="0"/>
              <a:t>explicatifs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Institutionnelles</a:t>
            </a:r>
            <a:endParaRPr lang="en-GB" dirty="0" smtClean="0"/>
          </a:p>
          <a:p>
            <a:pPr lvl="1"/>
            <a:r>
              <a:rPr lang="en-GB" dirty="0" err="1" smtClean="0"/>
              <a:t>Légales</a:t>
            </a:r>
            <a:endParaRPr lang="en-GB" dirty="0" smtClean="0"/>
          </a:p>
          <a:p>
            <a:pPr lvl="1"/>
            <a:r>
              <a:rPr lang="en-GB" dirty="0" err="1" smtClean="0"/>
              <a:t>Démographiques</a:t>
            </a:r>
            <a:endParaRPr lang="en-GB" dirty="0" smtClean="0"/>
          </a:p>
          <a:p>
            <a:pPr lvl="1"/>
            <a:r>
              <a:rPr lang="en-GB" dirty="0" err="1" smtClean="0"/>
              <a:t>Partis</a:t>
            </a:r>
            <a:r>
              <a:rPr lang="en-GB" dirty="0" smtClean="0"/>
              <a:t> </a:t>
            </a:r>
            <a:r>
              <a:rPr lang="en-GB" dirty="0" err="1" smtClean="0"/>
              <a:t>politiques</a:t>
            </a:r>
            <a:endParaRPr lang="en-GB" dirty="0" smtClean="0"/>
          </a:p>
          <a:p>
            <a:r>
              <a:rPr lang="en-GB" dirty="0" smtClean="0"/>
              <a:t>Au service de </a:t>
            </a:r>
            <a:r>
              <a:rPr lang="en-GB" dirty="0" err="1" smtClean="0"/>
              <a:t>l’intér</a:t>
            </a:r>
            <a:r>
              <a:rPr lang="en-GB" dirty="0" err="1" smtClean="0"/>
              <a:t>êt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7869" y="2420482"/>
            <a:ext cx="6984134" cy="136207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r>
              <a:rPr lang="en-GB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votre</a:t>
            </a:r>
            <a:r>
              <a:rPr lang="en-GB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attention!</a:t>
            </a:r>
            <a:endParaRPr lang="en-GB" sz="4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9567" y="430941"/>
            <a:ext cx="8327673" cy="113402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 participation </a:t>
            </a:r>
            <a:r>
              <a:rPr lang="en-GB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politique</a:t>
            </a:r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des femmes </a:t>
            </a:r>
            <a:r>
              <a:rPr lang="en-GB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d’origine</a:t>
            </a:r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marocaine</a:t>
            </a:r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Belgique</a:t>
            </a:r>
            <a:endParaRPr lang="en-GB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6391" y="1791692"/>
            <a:ext cx="7890850" cy="4714058"/>
          </a:xfrm>
        </p:spPr>
        <p:txBody>
          <a:bodyPr>
            <a:normAutofit fontScale="85000" lnSpcReduction="20000"/>
          </a:bodyPr>
          <a:lstStyle/>
          <a:p>
            <a:r>
              <a:rPr lang="fr-FR" sz="1946" b="1" dirty="0" smtClean="0"/>
              <a:t>INTRODUCTION</a:t>
            </a:r>
            <a:endParaRPr lang="fr-FR" sz="1946" dirty="0" smtClean="0"/>
          </a:p>
          <a:p>
            <a:r>
              <a:rPr lang="fr-FR" sz="1946" b="1" dirty="0" smtClean="0"/>
              <a:t> </a:t>
            </a:r>
            <a:endParaRPr lang="fr-FR" sz="1946" dirty="0" smtClean="0"/>
          </a:p>
          <a:p>
            <a:pPr marL="457200" indent="-457200"/>
            <a:r>
              <a:rPr lang="fr-FR" sz="1946" b="1" u="sng" dirty="0" smtClean="0"/>
              <a:t>A. PARTICULARITE DE LA REGION DE BRUXELLES-CAPITALE</a:t>
            </a:r>
          </a:p>
          <a:p>
            <a:pPr marL="457200" indent="-457200"/>
            <a:r>
              <a:rPr lang="fr-FR" sz="1946" dirty="0" smtClean="0"/>
              <a:t> </a:t>
            </a:r>
          </a:p>
          <a:p>
            <a:r>
              <a:rPr lang="fr-FR" sz="1647" b="1" dirty="0" smtClean="0"/>
              <a:t>	I</a:t>
            </a:r>
            <a:r>
              <a:rPr lang="fr-FR" sz="1647" b="1" dirty="0" smtClean="0"/>
              <a:t>.</a:t>
            </a:r>
            <a:r>
              <a:rPr lang="fr-FR" sz="1647" b="1" dirty="0" smtClean="0"/>
              <a:t> FACTEURS </a:t>
            </a:r>
            <a:r>
              <a:rPr lang="fr-FR" sz="1647" b="1" dirty="0" smtClean="0"/>
              <a:t>INSTITUTIONNELS</a:t>
            </a:r>
            <a:endParaRPr lang="fr-FR" sz="1647" dirty="0" smtClean="0"/>
          </a:p>
          <a:p>
            <a:r>
              <a:rPr lang="fr-FR" dirty="0" smtClean="0"/>
              <a:t>		1</a:t>
            </a:r>
            <a:r>
              <a:rPr lang="fr-FR" dirty="0" smtClean="0"/>
              <a:t>. Les lois sur la nationalité</a:t>
            </a:r>
            <a:endParaRPr lang="fr-FR" dirty="0" smtClean="0"/>
          </a:p>
          <a:p>
            <a:r>
              <a:rPr lang="fr-FR" dirty="0" smtClean="0"/>
              <a:t>		2</a:t>
            </a:r>
            <a:r>
              <a:rPr lang="fr-FR" dirty="0" smtClean="0"/>
              <a:t>. L’obligation du vote</a:t>
            </a:r>
            <a:endParaRPr lang="fr-FR" dirty="0" smtClean="0"/>
          </a:p>
          <a:p>
            <a:r>
              <a:rPr lang="fr-FR" dirty="0" smtClean="0"/>
              <a:t>		3</a:t>
            </a:r>
            <a:r>
              <a:rPr lang="fr-FR" dirty="0" smtClean="0"/>
              <a:t>. Le mode de scrutin proportionnel</a:t>
            </a:r>
            <a:endParaRPr lang="fr-FR" dirty="0" smtClean="0"/>
          </a:p>
          <a:p>
            <a:r>
              <a:rPr lang="fr-FR" dirty="0" smtClean="0"/>
              <a:t>		4</a:t>
            </a:r>
            <a:r>
              <a:rPr lang="fr-FR" dirty="0" smtClean="0"/>
              <a:t>. L’idéologie du parti</a:t>
            </a:r>
            <a:endParaRPr lang="fr-FR" dirty="0" smtClean="0"/>
          </a:p>
          <a:p>
            <a:r>
              <a:rPr lang="fr-FR" dirty="0" smtClean="0"/>
              <a:t>		5</a:t>
            </a:r>
            <a:r>
              <a:rPr lang="fr-FR" dirty="0" smtClean="0"/>
              <a:t>. Les votes de </a:t>
            </a:r>
            <a:r>
              <a:rPr lang="fr-FR" dirty="0" smtClean="0"/>
              <a:t>préférence</a:t>
            </a:r>
          </a:p>
          <a:p>
            <a:r>
              <a:rPr lang="fr-FR" dirty="0" smtClean="0"/>
              <a:t>		6</a:t>
            </a:r>
            <a:r>
              <a:rPr lang="fr-FR" dirty="0" smtClean="0"/>
              <a:t>. Les lois sur la parité</a:t>
            </a:r>
          </a:p>
          <a:p>
            <a:r>
              <a:rPr lang="fr-FR" dirty="0" smtClean="0"/>
              <a:t> </a:t>
            </a:r>
            <a:endParaRPr lang="fr-FR" dirty="0" smtClean="0"/>
          </a:p>
          <a:p>
            <a:r>
              <a:rPr lang="fr-FR" sz="1647" b="1" dirty="0" smtClean="0"/>
              <a:t>	II</a:t>
            </a:r>
            <a:r>
              <a:rPr lang="fr-FR" sz="1647" b="1" dirty="0" smtClean="0"/>
              <a:t>. FACTEUR DEMOGRAPHIQUE</a:t>
            </a:r>
          </a:p>
          <a:p>
            <a:r>
              <a:rPr lang="fr-FR" sz="1647" b="1" dirty="0" smtClean="0"/>
              <a:t> </a:t>
            </a:r>
            <a:endParaRPr lang="fr-FR" sz="1647" b="1" dirty="0" smtClean="0"/>
          </a:p>
          <a:p>
            <a:r>
              <a:rPr lang="fr-FR" sz="1647" b="1" dirty="0" smtClean="0"/>
              <a:t>	III</a:t>
            </a:r>
            <a:r>
              <a:rPr lang="fr-FR" sz="1647" b="1" dirty="0" smtClean="0"/>
              <a:t>. FACTEUR ETHNIQUE / VOTE ETHNIQUE ?</a:t>
            </a:r>
          </a:p>
          <a:p>
            <a:r>
              <a:rPr lang="fr-FR" dirty="0" smtClean="0"/>
              <a:t> </a:t>
            </a:r>
            <a:endParaRPr lang="fr-FR" dirty="0" smtClean="0"/>
          </a:p>
          <a:p>
            <a:r>
              <a:rPr lang="fr-FR" sz="1946" b="1" u="sng" dirty="0" smtClean="0"/>
              <a:t>B</a:t>
            </a:r>
            <a:r>
              <a:rPr lang="fr-FR" sz="1946" b="1" u="sng" dirty="0" smtClean="0"/>
              <a:t>.</a:t>
            </a:r>
            <a:r>
              <a:rPr lang="fr-FR" sz="1946" b="1" u="sng" dirty="0" smtClean="0"/>
              <a:t> ANALYSE QUANTITATIVE</a:t>
            </a:r>
            <a:endParaRPr lang="fr-FR" sz="1946" dirty="0" smtClean="0"/>
          </a:p>
          <a:p>
            <a:r>
              <a:rPr lang="fr-FR" sz="1946" b="1" dirty="0" smtClean="0"/>
              <a:t> </a:t>
            </a:r>
            <a:endParaRPr lang="fr-FR" sz="1946" dirty="0" smtClean="0"/>
          </a:p>
          <a:p>
            <a:r>
              <a:rPr lang="fr-FR" sz="1946" b="1" u="sng" dirty="0" smtClean="0"/>
              <a:t>C</a:t>
            </a:r>
            <a:r>
              <a:rPr lang="fr-FR" sz="1946" b="1" u="sng" dirty="0" smtClean="0"/>
              <a:t>.</a:t>
            </a:r>
            <a:r>
              <a:rPr lang="fr-FR" sz="1946" b="1" u="sng" dirty="0" smtClean="0"/>
              <a:t> RAPPORT AU PAYS D’ORIGINE</a:t>
            </a:r>
            <a:endParaRPr lang="fr-FR" sz="1946" dirty="0" smtClean="0"/>
          </a:p>
          <a:p>
            <a:r>
              <a:rPr lang="fr-FR" sz="1946" dirty="0" smtClean="0"/>
              <a:t> </a:t>
            </a:r>
          </a:p>
          <a:p>
            <a:r>
              <a:rPr lang="fr-FR" sz="1946" b="1" dirty="0" smtClean="0"/>
              <a:t>CONCLUSION</a:t>
            </a:r>
            <a:endParaRPr lang="fr-FR" sz="1946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Configuration inédite</a:t>
            </a:r>
          </a:p>
          <a:p>
            <a:r>
              <a:rPr lang="fr-FR" dirty="0" smtClean="0"/>
              <a:t>Enjeu électoral</a:t>
            </a:r>
          </a:p>
          <a:p>
            <a:r>
              <a:rPr lang="fr-FR" dirty="0" smtClean="0"/>
              <a:t>Illustration:</a:t>
            </a:r>
          </a:p>
          <a:p>
            <a:pPr lvl="1"/>
            <a:r>
              <a:rPr lang="fr-FR" dirty="0" smtClean="0"/>
              <a:t>Chambre des Représentants en 2006: 4%</a:t>
            </a:r>
          </a:p>
          <a:p>
            <a:pPr lvl="1"/>
            <a:r>
              <a:rPr lang="fr-FR" dirty="0" smtClean="0"/>
              <a:t>Sénat: </a:t>
            </a:r>
            <a:r>
              <a:rPr lang="fr-FR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fr-FR" dirty="0" smtClean="0"/>
              <a:t> double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8,45% (</a:t>
            </a:r>
            <a:r>
              <a:rPr lang="fr-FR" dirty="0" err="1" smtClean="0">
                <a:latin typeface="Wingdings"/>
                <a:ea typeface="Wingdings"/>
                <a:cs typeface="Wingdings"/>
                <a:sym typeface="Wingdings"/>
              </a:rPr>
              <a:t></a:t>
            </a:r>
            <a:r>
              <a:rPr lang="fr-FR" dirty="0" smtClean="0">
                <a:sym typeface="Wingdings"/>
              </a:rPr>
              <a:t> femme d’origine marocaine)</a:t>
            </a:r>
          </a:p>
          <a:p>
            <a:r>
              <a:rPr lang="fr-FR" dirty="0" smtClean="0"/>
              <a:t>Objectif: </a:t>
            </a:r>
          </a:p>
          <a:p>
            <a:pPr lvl="1"/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Descriptif de la représentation politique des femmes d’origine marocaine à la Région de </a:t>
            </a:r>
            <a:r>
              <a:rPr lang="fr-FR" dirty="0" err="1" smtClean="0">
                <a:sym typeface="Wingdings"/>
              </a:rPr>
              <a:t>Bruxelles-Capitale</a:t>
            </a:r>
            <a:r>
              <a:rPr lang="fr-FR" dirty="0" smtClean="0">
                <a:sym typeface="Wingdings"/>
              </a:rPr>
              <a:t> </a:t>
            </a:r>
          </a:p>
          <a:p>
            <a:pPr lvl="1"/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Quid facteurs explicatifs?</a:t>
            </a:r>
            <a:endParaRPr lang="fr-FR" dirty="0" smtClean="0">
              <a:sym typeface="Wingdings"/>
            </a:endParaRPr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en-GB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________________________________________________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498474" y="256236"/>
            <a:ext cx="7556313" cy="995082"/>
          </a:xfrm>
        </p:spPr>
        <p:txBody>
          <a:bodyPr/>
          <a:lstStyle/>
          <a:p>
            <a:r>
              <a:rPr lang="en-GB" b="1" dirty="0" smtClean="0"/>
              <a:t>A. La </a:t>
            </a:r>
            <a:r>
              <a:rPr lang="en-GB" b="1" dirty="0" err="1" smtClean="0"/>
              <a:t>particularité</a:t>
            </a:r>
            <a:r>
              <a:rPr lang="en-GB" b="1" dirty="0" smtClean="0"/>
              <a:t> d</a:t>
            </a:r>
            <a:r>
              <a:rPr lang="en-GB" b="1" dirty="0" smtClean="0"/>
              <a:t>e la </a:t>
            </a:r>
            <a:r>
              <a:rPr lang="en-GB" b="1" dirty="0" err="1" smtClean="0"/>
              <a:t>Région</a:t>
            </a:r>
            <a:r>
              <a:rPr lang="en-GB" b="1" dirty="0" smtClean="0"/>
              <a:t> de </a:t>
            </a:r>
            <a:r>
              <a:rPr lang="en-GB" b="1" dirty="0" err="1" smtClean="0"/>
              <a:t>Bruxelles-Capitale</a:t>
            </a:r>
            <a:endParaRPr lang="en-GB" b="1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>
          <a:xfrm>
            <a:off x="498474" y="2102965"/>
            <a:ext cx="7556313" cy="4144963"/>
          </a:xfrm>
        </p:spPr>
        <p:txBody>
          <a:bodyPr>
            <a:normAutofit/>
          </a:bodyPr>
          <a:lstStyle/>
          <a:p>
            <a:r>
              <a:rPr lang="en-GB" b="1" dirty="0" smtClean="0"/>
              <a:t>1. Les </a:t>
            </a:r>
            <a:r>
              <a:rPr lang="en-GB" b="1" dirty="0" err="1" smtClean="0"/>
              <a:t>lois</a:t>
            </a:r>
            <a:r>
              <a:rPr lang="en-GB" b="1" dirty="0" smtClean="0"/>
              <a:t> </a:t>
            </a:r>
            <a:r>
              <a:rPr lang="en-GB" b="1" dirty="0" err="1" smtClean="0"/>
              <a:t>sur</a:t>
            </a:r>
            <a:r>
              <a:rPr lang="en-GB" b="1" dirty="0" smtClean="0"/>
              <a:t> la </a:t>
            </a:r>
            <a:r>
              <a:rPr lang="en-GB" b="1" dirty="0" err="1" smtClean="0"/>
              <a:t>nationalité</a:t>
            </a:r>
            <a:endParaRPr lang="en-GB" b="1" dirty="0" smtClean="0"/>
          </a:p>
          <a:p>
            <a:pPr lvl="1">
              <a:buNone/>
            </a:pPr>
            <a:r>
              <a:rPr lang="en-GB" dirty="0" smtClean="0"/>
              <a:t>	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Droit de vote</a:t>
            </a:r>
            <a:endParaRPr lang="en-GB" dirty="0" smtClean="0"/>
          </a:p>
          <a:p>
            <a:r>
              <a:rPr lang="en-GB" b="1" dirty="0" smtClean="0"/>
              <a:t>2. </a:t>
            </a:r>
            <a:r>
              <a:rPr lang="en-GB" b="1" dirty="0" err="1" smtClean="0"/>
              <a:t>L’obligation</a:t>
            </a:r>
            <a:r>
              <a:rPr lang="en-GB" b="1" dirty="0" smtClean="0"/>
              <a:t> du vote</a:t>
            </a:r>
          </a:p>
          <a:p>
            <a:pPr lvl="2"/>
            <a:r>
              <a:rPr lang="fr-FR" dirty="0" err="1" smtClean="0">
                <a:sym typeface="Wingdings"/>
              </a:rPr>
              <a:t>Précarité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GB" dirty="0" smtClean="0">
                <a:sym typeface="Wingdings"/>
              </a:rPr>
              <a:t> vote</a:t>
            </a:r>
            <a:endParaRPr lang="en-GB" dirty="0" smtClean="0"/>
          </a:p>
          <a:p>
            <a:r>
              <a:rPr lang="en-GB" b="1" dirty="0" smtClean="0"/>
              <a:t>3. Le mode de </a:t>
            </a:r>
            <a:r>
              <a:rPr lang="en-GB" b="1" dirty="0" err="1" smtClean="0"/>
              <a:t>scrutin</a:t>
            </a:r>
            <a:r>
              <a:rPr lang="en-GB" b="1" dirty="0" smtClean="0"/>
              <a:t> </a:t>
            </a:r>
            <a:r>
              <a:rPr lang="en-GB" b="1" dirty="0" err="1" smtClean="0"/>
              <a:t>proportionnel</a:t>
            </a:r>
            <a:endParaRPr lang="en-GB" b="1" dirty="0" smtClean="0"/>
          </a:p>
          <a:p>
            <a:pPr lvl="2"/>
            <a:r>
              <a:rPr lang="en-GB" dirty="0" err="1" smtClean="0"/>
              <a:t>Reflet</a:t>
            </a:r>
            <a:r>
              <a:rPr lang="en-GB" dirty="0" smtClean="0"/>
              <a:t> + </a:t>
            </a:r>
            <a:r>
              <a:rPr lang="en-GB" dirty="0" err="1" smtClean="0"/>
              <a:t>diversifiée</a:t>
            </a:r>
            <a:r>
              <a:rPr lang="en-GB" dirty="0" smtClean="0"/>
              <a:t> des </a:t>
            </a:r>
            <a:r>
              <a:rPr lang="en-GB" dirty="0" err="1" smtClean="0"/>
              <a:t>différents</a:t>
            </a:r>
            <a:r>
              <a:rPr lang="en-GB" dirty="0" smtClean="0"/>
              <a:t> </a:t>
            </a:r>
            <a:r>
              <a:rPr lang="en-GB" dirty="0" err="1" smtClean="0"/>
              <a:t>groupes</a:t>
            </a:r>
            <a:r>
              <a:rPr lang="en-GB" dirty="0" smtClean="0"/>
              <a:t> et </a:t>
            </a:r>
            <a:r>
              <a:rPr lang="en-GB" dirty="0" err="1" smtClean="0"/>
              <a:t>courants</a:t>
            </a:r>
            <a:r>
              <a:rPr lang="en-GB" dirty="0" smtClean="0"/>
              <a:t> </a:t>
            </a:r>
            <a:r>
              <a:rPr lang="en-GB" dirty="0" err="1" smtClean="0"/>
              <a:t>politiques</a:t>
            </a:r>
            <a:endParaRPr lang="en-GB" dirty="0" smtClean="0"/>
          </a:p>
          <a:p>
            <a:r>
              <a:rPr lang="en-GB" b="1" dirty="0" smtClean="0"/>
              <a:t>4. </a:t>
            </a:r>
            <a:r>
              <a:rPr lang="en-GB" b="1" dirty="0" err="1" smtClean="0"/>
              <a:t>L’idéologie</a:t>
            </a:r>
            <a:r>
              <a:rPr lang="en-GB" b="1" dirty="0" smtClean="0"/>
              <a:t> du </a:t>
            </a:r>
            <a:r>
              <a:rPr lang="en-GB" b="1" dirty="0" err="1" smtClean="0"/>
              <a:t>parti</a:t>
            </a:r>
            <a:endParaRPr lang="en-GB" b="1" dirty="0" smtClean="0"/>
          </a:p>
          <a:p>
            <a:pPr lvl="3"/>
            <a:r>
              <a:rPr lang="en-GB" dirty="0" err="1" smtClean="0"/>
              <a:t>Conséquence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l’attitude</a:t>
            </a:r>
            <a:r>
              <a:rPr lang="en-GB" dirty="0" smtClean="0"/>
              <a:t> du </a:t>
            </a:r>
            <a:r>
              <a:rPr lang="en-GB" dirty="0" err="1" smtClean="0"/>
              <a:t>parti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diversité</a:t>
            </a:r>
            <a:r>
              <a:rPr lang="en-GB" dirty="0" smtClean="0"/>
              <a:t> et genre</a:t>
            </a:r>
          </a:p>
          <a:p>
            <a:endParaRPr lang="en-GB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"/>
          </p:nvPr>
        </p:nvSpPr>
        <p:spPr>
          <a:xfrm>
            <a:off x="498518" y="1233923"/>
            <a:ext cx="7558960" cy="774700"/>
          </a:xfrm>
        </p:spPr>
        <p:txBody>
          <a:bodyPr/>
          <a:lstStyle/>
          <a:p>
            <a:r>
              <a:rPr lang="en-GB" sz="3200" b="1" dirty="0" smtClean="0"/>
              <a:t>I. Les </a:t>
            </a:r>
            <a:r>
              <a:rPr lang="en-GB" sz="3200" b="1" dirty="0" err="1" smtClean="0"/>
              <a:t>facteurs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institutionnels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5. Les votes de </a:t>
            </a:r>
            <a:r>
              <a:rPr lang="en-GB" b="1" dirty="0" err="1" smtClean="0"/>
              <a:t>préférence</a:t>
            </a:r>
            <a:endParaRPr lang="en-GB" b="1" dirty="0" smtClean="0"/>
          </a:p>
          <a:p>
            <a:pPr lvl="2"/>
            <a:r>
              <a:rPr lang="en-GB" dirty="0" err="1" smtClean="0"/>
              <a:t>Effet</a:t>
            </a:r>
            <a:r>
              <a:rPr lang="en-GB" dirty="0" smtClean="0"/>
              <a:t> </a:t>
            </a:r>
            <a:r>
              <a:rPr lang="en-GB" dirty="0" err="1" smtClean="0"/>
              <a:t>dévolutif</a:t>
            </a:r>
            <a:r>
              <a:rPr lang="en-GB" dirty="0" smtClean="0"/>
              <a:t> de la case de </a:t>
            </a:r>
            <a:r>
              <a:rPr lang="en-GB" dirty="0" err="1" smtClean="0"/>
              <a:t>tête</a:t>
            </a:r>
            <a:endParaRPr lang="en-GB" dirty="0" smtClean="0"/>
          </a:p>
          <a:p>
            <a:pPr lvl="2"/>
            <a:r>
              <a:rPr lang="en-GB" dirty="0" err="1" smtClean="0"/>
              <a:t>Tournant</a:t>
            </a:r>
            <a:r>
              <a:rPr lang="en-GB" dirty="0" smtClean="0"/>
              <a:t> et </a:t>
            </a:r>
            <a:r>
              <a:rPr lang="en-GB" dirty="0" err="1" smtClean="0"/>
              <a:t>conséquence</a:t>
            </a:r>
            <a:r>
              <a:rPr lang="en-GB" dirty="0" smtClean="0"/>
              <a:t> en 2004 </a:t>
            </a:r>
            <a:r>
              <a:rPr lang="en-GB" dirty="0" err="1" smtClean="0">
                <a:latin typeface="Wingdings"/>
                <a:ea typeface="Wingdings"/>
                <a:cs typeface="Wingdings"/>
              </a:rPr>
              <a:t></a:t>
            </a:r>
            <a:r>
              <a:rPr lang="en-GB" dirty="0" smtClean="0"/>
              <a:t> </a:t>
            </a:r>
            <a:r>
              <a:rPr lang="en-GB" dirty="0" err="1" smtClean="0"/>
              <a:t>Diversité</a:t>
            </a:r>
            <a:r>
              <a:rPr lang="en-GB" dirty="0" smtClean="0"/>
              <a:t> + Genre</a:t>
            </a:r>
          </a:p>
          <a:p>
            <a:r>
              <a:rPr lang="en-GB" b="1" dirty="0" smtClean="0"/>
              <a:t>6. Les </a:t>
            </a:r>
            <a:r>
              <a:rPr lang="en-GB" b="1" dirty="0" err="1" smtClean="0"/>
              <a:t>lois</a:t>
            </a:r>
            <a:r>
              <a:rPr lang="en-GB" b="1" dirty="0" smtClean="0"/>
              <a:t> </a:t>
            </a:r>
            <a:r>
              <a:rPr lang="en-GB" b="1" dirty="0" err="1" smtClean="0"/>
              <a:t>sur</a:t>
            </a:r>
            <a:r>
              <a:rPr lang="en-GB" b="1" dirty="0" smtClean="0"/>
              <a:t> la </a:t>
            </a:r>
            <a:r>
              <a:rPr lang="en-GB" b="1" dirty="0" err="1" smtClean="0"/>
              <a:t>parité</a:t>
            </a:r>
            <a:endParaRPr lang="en-GB" b="1" dirty="0" smtClean="0"/>
          </a:p>
          <a:p>
            <a:pPr lvl="2"/>
            <a:r>
              <a:rPr lang="en-GB" dirty="0" err="1" smtClean="0"/>
              <a:t>Depuis</a:t>
            </a:r>
            <a:r>
              <a:rPr lang="en-GB" dirty="0" smtClean="0"/>
              <a:t> 2002, 50% des </a:t>
            </a:r>
            <a:r>
              <a:rPr lang="en-GB" dirty="0" err="1" smtClean="0"/>
              <a:t>candidats</a:t>
            </a:r>
            <a:r>
              <a:rPr lang="en-GB" dirty="0" smtClean="0"/>
              <a:t> = femmes</a:t>
            </a:r>
          </a:p>
          <a:p>
            <a:pPr lvl="2"/>
            <a:r>
              <a:rPr lang="en-GB" dirty="0" err="1" smtClean="0"/>
              <a:t>Deux</a:t>
            </a:r>
            <a:r>
              <a:rPr lang="en-GB" dirty="0" smtClean="0"/>
              <a:t> premières places de la </a:t>
            </a:r>
            <a:r>
              <a:rPr lang="en-GB" dirty="0" err="1" smtClean="0"/>
              <a:t>liste</a:t>
            </a:r>
            <a:r>
              <a:rPr lang="en-GB" dirty="0" smtClean="0"/>
              <a:t> = </a:t>
            </a:r>
            <a:r>
              <a:rPr lang="en-GB" dirty="0" err="1" smtClean="0"/>
              <a:t>sexe</a:t>
            </a:r>
            <a:r>
              <a:rPr lang="en-GB" dirty="0" smtClean="0"/>
              <a:t> ≠</a:t>
            </a:r>
          </a:p>
          <a:p>
            <a:pPr lvl="2"/>
            <a:r>
              <a:rPr lang="en-GB" dirty="0" smtClean="0"/>
              <a:t>Application </a:t>
            </a:r>
            <a:r>
              <a:rPr lang="en-GB" dirty="0" err="1" smtClean="0"/>
              <a:t>légale</a:t>
            </a:r>
            <a:r>
              <a:rPr lang="en-GB" dirty="0" smtClean="0"/>
              <a:t> </a:t>
            </a:r>
            <a:r>
              <a:rPr lang="en-GB" dirty="0" err="1" smtClean="0"/>
              <a:t>juin</a:t>
            </a:r>
            <a:r>
              <a:rPr lang="en-GB" dirty="0" smtClean="0"/>
              <a:t> 2009</a:t>
            </a:r>
          </a:p>
          <a:p>
            <a:pPr lvl="2"/>
            <a:r>
              <a:rPr lang="en-GB" dirty="0" err="1" smtClean="0"/>
              <a:t>Conséquence</a:t>
            </a:r>
            <a:r>
              <a:rPr lang="en-GB" dirty="0" smtClean="0"/>
              <a:t>: </a:t>
            </a:r>
            <a:r>
              <a:rPr lang="en-GB" dirty="0" err="1" smtClean="0">
                <a:latin typeface="Wingdings"/>
                <a:ea typeface="Wingdings"/>
                <a:cs typeface="Wingdings"/>
              </a:rPr>
              <a:t></a:t>
            </a:r>
            <a:r>
              <a:rPr lang="en-GB" dirty="0" smtClean="0"/>
              <a:t> femmes </a:t>
            </a:r>
            <a:r>
              <a:rPr lang="en-GB" dirty="0" err="1" smtClean="0"/>
              <a:t>élues</a:t>
            </a:r>
            <a:r>
              <a:rPr lang="en-GB" dirty="0" smtClean="0"/>
              <a:t> (40%)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200" b="1" dirty="0" smtClean="0"/>
              <a:t>I. Les </a:t>
            </a:r>
            <a:r>
              <a:rPr lang="en-GB" sz="3200" b="1" dirty="0" err="1" smtClean="0"/>
              <a:t>facteurs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institutionnels</a:t>
            </a:r>
            <a:r>
              <a:rPr lang="en-GB" sz="3200" b="1" dirty="0" smtClean="0"/>
              <a:t> (2)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Concentration </a:t>
            </a:r>
            <a:r>
              <a:rPr lang="en-GB" dirty="0" err="1" smtClean="0"/>
              <a:t>démographique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certains</a:t>
            </a:r>
            <a:r>
              <a:rPr lang="en-GB" dirty="0" smtClean="0"/>
              <a:t> </a:t>
            </a:r>
            <a:r>
              <a:rPr lang="en-GB" dirty="0" err="1" smtClean="0"/>
              <a:t>quartiers</a:t>
            </a:r>
            <a:endParaRPr lang="en-GB" dirty="0" smtClean="0"/>
          </a:p>
          <a:p>
            <a:pPr lvl="1"/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Conséquence sur répartition géographique des suffrages</a:t>
            </a:r>
            <a:endParaRPr lang="en-GB" dirty="0" smtClean="0"/>
          </a:p>
          <a:p>
            <a:r>
              <a:rPr lang="en-GB" dirty="0" smtClean="0"/>
              <a:t>Pas de </a:t>
            </a:r>
            <a:r>
              <a:rPr lang="en-GB" dirty="0" err="1" smtClean="0"/>
              <a:t>chiffres</a:t>
            </a:r>
            <a:r>
              <a:rPr lang="en-GB" dirty="0" smtClean="0"/>
              <a:t> précis </a:t>
            </a:r>
            <a:r>
              <a:rPr lang="en-GB" dirty="0" err="1" smtClean="0"/>
              <a:t>sur</a:t>
            </a:r>
            <a:r>
              <a:rPr lang="en-GB" dirty="0" smtClean="0"/>
              <a:t> la </a:t>
            </a:r>
            <a:r>
              <a:rPr lang="en-GB" dirty="0" err="1" smtClean="0"/>
              <a:t>communauté</a:t>
            </a:r>
            <a:r>
              <a:rPr lang="en-GB" dirty="0" smtClean="0"/>
              <a:t> </a:t>
            </a:r>
            <a:r>
              <a:rPr lang="en-GB" dirty="0" err="1" smtClean="0"/>
              <a:t>d’</a:t>
            </a:r>
            <a:r>
              <a:rPr lang="en-GB" b="1" dirty="0" err="1" smtClean="0"/>
              <a:t>origine</a:t>
            </a:r>
            <a:r>
              <a:rPr lang="en-GB" dirty="0" smtClean="0"/>
              <a:t> </a:t>
            </a:r>
            <a:r>
              <a:rPr lang="en-GB" dirty="0" err="1" smtClean="0"/>
              <a:t>marocaine</a:t>
            </a:r>
            <a:endParaRPr lang="en-GB" dirty="0" smtClean="0"/>
          </a:p>
          <a:p>
            <a:r>
              <a:rPr lang="en-GB" dirty="0" err="1" smtClean="0"/>
              <a:t>Mais</a:t>
            </a:r>
            <a:r>
              <a:rPr lang="en-GB" dirty="0" smtClean="0"/>
              <a:t> 1ère </a:t>
            </a:r>
            <a:r>
              <a:rPr lang="en-GB" dirty="0" err="1" smtClean="0"/>
              <a:t>communauté</a:t>
            </a:r>
            <a:r>
              <a:rPr lang="en-GB" dirty="0" smtClean="0"/>
              <a:t> </a:t>
            </a:r>
            <a:r>
              <a:rPr lang="en-GB" dirty="0" err="1" smtClean="0"/>
              <a:t>d’origine</a:t>
            </a:r>
            <a:r>
              <a:rPr lang="en-GB" dirty="0" smtClean="0"/>
              <a:t> non-</a:t>
            </a:r>
            <a:r>
              <a:rPr lang="en-GB" dirty="0" err="1" smtClean="0"/>
              <a:t>européenne</a:t>
            </a:r>
            <a:r>
              <a:rPr lang="en-GB" dirty="0" smtClean="0"/>
              <a:t> en </a:t>
            </a:r>
            <a:r>
              <a:rPr lang="en-GB" dirty="0" err="1" smtClean="0"/>
              <a:t>Belgique</a:t>
            </a:r>
            <a:endParaRPr lang="en-GB" dirty="0" smtClean="0"/>
          </a:p>
          <a:p>
            <a:r>
              <a:rPr lang="en-GB" dirty="0" err="1" smtClean="0"/>
              <a:t>Statistiques</a:t>
            </a:r>
            <a:r>
              <a:rPr lang="en-GB" dirty="0" smtClean="0"/>
              <a:t> du </a:t>
            </a:r>
            <a:r>
              <a:rPr lang="en-GB" dirty="0" smtClean="0"/>
              <a:t>S</a:t>
            </a:r>
            <a:r>
              <a:rPr lang="en-GB" dirty="0" smtClean="0"/>
              <a:t>ervice Public </a:t>
            </a:r>
            <a:r>
              <a:rPr lang="en-GB" dirty="0" err="1" smtClean="0"/>
              <a:t>F</a:t>
            </a:r>
            <a:r>
              <a:rPr lang="en-GB" dirty="0" err="1" smtClean="0"/>
              <a:t>édéral</a:t>
            </a:r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200" b="1" dirty="0" smtClean="0"/>
              <a:t>II. Les </a:t>
            </a:r>
            <a:r>
              <a:rPr lang="en-GB" sz="3200" b="1" dirty="0" err="1" smtClean="0"/>
              <a:t>facteurs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démographiques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Examen</a:t>
            </a:r>
            <a:r>
              <a:rPr lang="en-GB" b="1" dirty="0" smtClean="0"/>
              <a:t> du </a:t>
            </a:r>
            <a:r>
              <a:rPr lang="en-GB" b="1" dirty="0" err="1" smtClean="0"/>
              <a:t>comportement</a:t>
            </a:r>
            <a:r>
              <a:rPr lang="en-GB" b="1" dirty="0" smtClean="0"/>
              <a:t> </a:t>
            </a:r>
            <a:r>
              <a:rPr lang="en-GB" b="1" dirty="0" err="1" smtClean="0"/>
              <a:t>électoral</a:t>
            </a:r>
            <a:r>
              <a:rPr lang="en-GB" b="1" dirty="0" smtClean="0"/>
              <a:t> des </a:t>
            </a:r>
            <a:r>
              <a:rPr lang="en-GB" b="1" dirty="0" err="1" smtClean="0"/>
              <a:t>électeurs</a:t>
            </a:r>
            <a:r>
              <a:rPr lang="en-GB" b="1" dirty="0" smtClean="0"/>
              <a:t>?</a:t>
            </a:r>
          </a:p>
          <a:p>
            <a:pPr lvl="1"/>
            <a:r>
              <a:rPr lang="en-GB" dirty="0" smtClean="0"/>
              <a:t>Pas </a:t>
            </a:r>
            <a:r>
              <a:rPr lang="en-GB" dirty="0" err="1" smtClean="0"/>
              <a:t>d’études</a:t>
            </a:r>
            <a:r>
              <a:rPr lang="en-GB" dirty="0" smtClean="0"/>
              <a:t> </a:t>
            </a:r>
            <a:r>
              <a:rPr lang="en-GB" dirty="0" err="1" smtClean="0"/>
              <a:t>approfondies</a:t>
            </a:r>
            <a:endParaRPr lang="en-GB" dirty="0" smtClean="0"/>
          </a:p>
          <a:p>
            <a:r>
              <a:rPr lang="en-GB" b="1" dirty="0" smtClean="0"/>
              <a:t>Quid du vote </a:t>
            </a:r>
            <a:r>
              <a:rPr lang="en-GB" b="1" dirty="0" err="1" smtClean="0"/>
              <a:t>ethnique</a:t>
            </a:r>
            <a:r>
              <a:rPr lang="en-GB" b="1" dirty="0" smtClean="0"/>
              <a:t>?</a:t>
            </a:r>
          </a:p>
          <a:p>
            <a:pPr lvl="1"/>
            <a:r>
              <a:rPr lang="en-GB" dirty="0" smtClean="0"/>
              <a:t>Interaction avec </a:t>
            </a:r>
            <a:r>
              <a:rPr lang="en-GB" dirty="0" err="1" smtClean="0"/>
              <a:t>d’autres</a:t>
            </a:r>
            <a:r>
              <a:rPr lang="en-GB" dirty="0" smtClean="0"/>
              <a:t> types de vote </a:t>
            </a:r>
            <a:r>
              <a:rPr lang="en-GB" dirty="0" err="1" smtClean="0"/>
              <a:t>déterminants</a:t>
            </a:r>
            <a:r>
              <a:rPr lang="en-GB" dirty="0" smtClean="0"/>
              <a:t>:</a:t>
            </a:r>
          </a:p>
          <a:p>
            <a:pPr lvl="2">
              <a:buNone/>
            </a:pPr>
            <a:r>
              <a:rPr lang="en-GB" dirty="0" smtClean="0"/>
              <a:t>	- Vote Femme</a:t>
            </a:r>
          </a:p>
          <a:p>
            <a:r>
              <a:rPr lang="en-GB" b="1" dirty="0" smtClean="0"/>
              <a:t>Quid de </a:t>
            </a:r>
            <a:r>
              <a:rPr lang="en-GB" b="1" dirty="0" err="1" smtClean="0"/>
              <a:t>l’influence</a:t>
            </a:r>
            <a:r>
              <a:rPr lang="en-GB" b="1" dirty="0" smtClean="0"/>
              <a:t> de la </a:t>
            </a:r>
            <a:r>
              <a:rPr lang="en-GB" b="1" dirty="0" err="1" smtClean="0"/>
              <a:t>structuration</a:t>
            </a:r>
            <a:r>
              <a:rPr lang="en-GB" b="1" dirty="0" smtClean="0"/>
              <a:t> </a:t>
            </a:r>
            <a:r>
              <a:rPr lang="en-GB" b="1" dirty="0" err="1" smtClean="0"/>
              <a:t>communautaire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100" b="1" dirty="0" smtClean="0"/>
              <a:t>III. </a:t>
            </a:r>
            <a:r>
              <a:rPr lang="en-GB" sz="3100" b="1" dirty="0" err="1" smtClean="0"/>
              <a:t>Facteu</a:t>
            </a:r>
            <a:r>
              <a:rPr lang="en-GB" sz="3100" b="1" dirty="0" err="1" smtClean="0"/>
              <a:t>r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ethnique</a:t>
            </a:r>
            <a:r>
              <a:rPr lang="en-GB" sz="3100" b="1" dirty="0" smtClean="0"/>
              <a:t> / vote </a:t>
            </a:r>
            <a:r>
              <a:rPr lang="en-GB" sz="3100" b="1" dirty="0" err="1" smtClean="0"/>
              <a:t>ethnique</a:t>
            </a:r>
            <a:r>
              <a:rPr lang="en-GB" sz="3100" b="1" dirty="0" smtClean="0"/>
              <a:t>?</a:t>
            </a:r>
            <a:endParaRPr lang="en-GB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B. Analyse quantitative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Approche</a:t>
            </a:r>
            <a:r>
              <a:rPr lang="en-GB" dirty="0" smtClean="0"/>
              <a:t> </a:t>
            </a:r>
            <a:r>
              <a:rPr lang="en-GB" dirty="0" err="1" smtClean="0"/>
              <a:t>onomastique</a:t>
            </a:r>
            <a:endParaRPr lang="en-GB" dirty="0" smtClean="0"/>
          </a:p>
          <a:p>
            <a:r>
              <a:rPr lang="en-GB" dirty="0" smtClean="0"/>
              <a:t>Analyse du </a:t>
            </a:r>
            <a:r>
              <a:rPr lang="en-GB" dirty="0" err="1" smtClean="0"/>
              <a:t>discours</a:t>
            </a:r>
            <a:endParaRPr lang="en-GB" dirty="0" smtClean="0"/>
          </a:p>
          <a:p>
            <a:r>
              <a:rPr lang="en-GB" dirty="0" smtClean="0"/>
              <a:t>Analyse </a:t>
            </a:r>
            <a:r>
              <a:rPr lang="en-GB" dirty="0" err="1" smtClean="0"/>
              <a:t>biographique</a:t>
            </a:r>
            <a:endParaRPr lang="en-GB" dirty="0" smtClean="0"/>
          </a:p>
          <a:p>
            <a:r>
              <a:rPr lang="en-GB" dirty="0" smtClean="0"/>
              <a:t>Analyse des </a:t>
            </a:r>
            <a:r>
              <a:rPr lang="en-GB" dirty="0" err="1" smtClean="0"/>
              <a:t>stratégies</a:t>
            </a:r>
            <a:r>
              <a:rPr lang="en-GB" dirty="0" smtClean="0"/>
              <a:t> </a:t>
            </a:r>
            <a:r>
              <a:rPr lang="en-GB" dirty="0" err="1" smtClean="0"/>
              <a:t>électorales</a:t>
            </a:r>
            <a:endParaRPr lang="en-GB" dirty="0" smtClean="0"/>
          </a:p>
          <a:p>
            <a:r>
              <a:rPr lang="en-GB" dirty="0" err="1" smtClean="0"/>
              <a:t>Entretiens</a:t>
            </a:r>
            <a:r>
              <a:rPr lang="en-GB" dirty="0" smtClean="0"/>
              <a:t> semi-</a:t>
            </a:r>
            <a:r>
              <a:rPr lang="en-GB" dirty="0" err="1" smtClean="0"/>
              <a:t>directif</a:t>
            </a:r>
            <a:r>
              <a:rPr lang="en-GB" dirty="0" smtClean="0"/>
              <a:t> avec TOUS les </a:t>
            </a:r>
            <a:r>
              <a:rPr lang="en-GB" dirty="0" err="1" smtClean="0"/>
              <a:t>députés</a:t>
            </a:r>
            <a:r>
              <a:rPr lang="en-GB" dirty="0" smtClean="0"/>
              <a:t> </a:t>
            </a:r>
            <a:r>
              <a:rPr lang="en-GB" dirty="0" err="1" smtClean="0"/>
              <a:t>belges</a:t>
            </a:r>
            <a:r>
              <a:rPr lang="en-GB" dirty="0" smtClean="0"/>
              <a:t> </a:t>
            </a:r>
            <a:r>
              <a:rPr lang="en-GB" dirty="0" err="1" smtClean="0"/>
              <a:t>d’origine</a:t>
            </a:r>
            <a:r>
              <a:rPr lang="en-GB" dirty="0" smtClean="0"/>
              <a:t> </a:t>
            </a:r>
            <a:r>
              <a:rPr lang="en-GB" dirty="0" err="1" smtClean="0"/>
              <a:t>marocaine</a:t>
            </a:r>
            <a:r>
              <a:rPr lang="en-GB" dirty="0" smtClean="0"/>
              <a:t> </a:t>
            </a:r>
            <a:r>
              <a:rPr lang="en-GB" dirty="0" err="1" smtClean="0"/>
              <a:t>siégeant</a:t>
            </a:r>
            <a:r>
              <a:rPr lang="en-GB" dirty="0" smtClean="0"/>
              <a:t> en 2004 au </a:t>
            </a:r>
            <a:r>
              <a:rPr lang="en-GB" dirty="0" err="1" smtClean="0"/>
              <a:t>Parlement</a:t>
            </a:r>
            <a:r>
              <a:rPr lang="en-GB" dirty="0" smtClean="0"/>
              <a:t> </a:t>
            </a:r>
            <a:r>
              <a:rPr lang="en-GB" dirty="0" err="1" smtClean="0"/>
              <a:t>bruxellois</a:t>
            </a:r>
            <a:endParaRPr lang="en-GB" dirty="0" smtClean="0"/>
          </a:p>
          <a:p>
            <a:pPr>
              <a:buNone/>
            </a:pPr>
            <a:r>
              <a:rPr lang="en-GB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GB" dirty="0" smtClean="0"/>
              <a:t> Tableau </a:t>
            </a:r>
            <a:r>
              <a:rPr lang="en-GB" dirty="0" err="1" smtClean="0"/>
              <a:t>traçant</a:t>
            </a:r>
            <a:r>
              <a:rPr lang="en-GB" dirty="0" smtClean="0"/>
              <a:t> </a:t>
            </a:r>
            <a:r>
              <a:rPr lang="en-GB" dirty="0" err="1" smtClean="0"/>
              <a:t>évolution</a:t>
            </a:r>
            <a:r>
              <a:rPr lang="en-GB" dirty="0" smtClean="0"/>
              <a:t> de la participation </a:t>
            </a:r>
            <a:r>
              <a:rPr lang="en-GB" dirty="0" err="1" smtClean="0"/>
              <a:t>politique</a:t>
            </a:r>
            <a:r>
              <a:rPr lang="en-GB" dirty="0" smtClean="0"/>
              <a:t> des </a:t>
            </a:r>
            <a:r>
              <a:rPr lang="en-GB" dirty="0" err="1" smtClean="0"/>
              <a:t>élus</a:t>
            </a:r>
            <a:r>
              <a:rPr lang="en-GB" dirty="0" smtClean="0"/>
              <a:t> </a:t>
            </a:r>
            <a:r>
              <a:rPr lang="en-GB" smtClean="0"/>
              <a:t>d’origine </a:t>
            </a:r>
            <a:r>
              <a:rPr lang="en-GB" dirty="0" err="1" smtClean="0"/>
              <a:t>marocaine</a:t>
            </a:r>
            <a:endParaRPr lang="en-GB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err="1" smtClean="0"/>
              <a:t>Méthodologie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520030"/>
            <a:ext cx="7556313" cy="1279729"/>
          </a:xfrm>
        </p:spPr>
        <p:txBody>
          <a:bodyPr/>
          <a:lstStyle/>
          <a:p>
            <a:r>
              <a:rPr lang="en-GB" sz="2500" dirty="0" smtClean="0"/>
              <a:t>Evolution de la participation </a:t>
            </a:r>
            <a:r>
              <a:rPr lang="en-GB" sz="2500" dirty="0" err="1" smtClean="0"/>
              <a:t>politique</a:t>
            </a:r>
            <a:r>
              <a:rPr lang="en-GB" sz="2500" dirty="0" smtClean="0"/>
              <a:t> des </a:t>
            </a:r>
            <a:r>
              <a:rPr lang="en-GB" sz="2500" dirty="0" err="1" smtClean="0"/>
              <a:t>députés</a:t>
            </a:r>
            <a:r>
              <a:rPr lang="en-GB" sz="2500" dirty="0" smtClean="0"/>
              <a:t> </a:t>
            </a:r>
            <a:r>
              <a:rPr lang="en-GB" sz="2500" dirty="0" err="1" smtClean="0"/>
              <a:t>régionaux</a:t>
            </a:r>
            <a:r>
              <a:rPr lang="en-GB" sz="2500" dirty="0" smtClean="0"/>
              <a:t> </a:t>
            </a:r>
            <a:r>
              <a:rPr lang="en-GB" sz="2500" dirty="0" err="1" smtClean="0"/>
              <a:t>bruxellois</a:t>
            </a:r>
            <a:r>
              <a:rPr lang="en-GB" sz="2500" dirty="0" smtClean="0"/>
              <a:t> </a:t>
            </a:r>
            <a:r>
              <a:rPr lang="en-GB" sz="2500" dirty="0" err="1" smtClean="0"/>
              <a:t>d’origine</a:t>
            </a:r>
            <a:r>
              <a:rPr lang="en-GB" sz="2500" dirty="0" smtClean="0"/>
              <a:t> </a:t>
            </a:r>
            <a:r>
              <a:rPr lang="en-GB" sz="2500" dirty="0" err="1" smtClean="0"/>
              <a:t>marocaine</a:t>
            </a:r>
            <a:endParaRPr lang="en-GB" sz="2500" dirty="0"/>
          </a:p>
        </p:txBody>
      </p:sp>
      <p:pic>
        <p:nvPicPr>
          <p:cNvPr id="5" name="Espace réservé du contenu 4" descr="Tableau Image.bmp"/>
          <p:cNvPicPr>
            <a:picLocks noGrp="1" noChangeAspect="1"/>
          </p:cNvPicPr>
          <p:nvPr>
            <p:ph idx="1"/>
          </p:nvPr>
        </p:nvPicPr>
        <p:blipFill>
          <a:blip r:embed="rId2"/>
          <a:srcRect t="-4739" b="-473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932</TotalTime>
  <Words>525</Words>
  <Application>Microsoft Macintosh PowerPoint</Application>
  <PresentationFormat>Présentation à l'écran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Avantage</vt:lpstr>
      <vt:lpstr>Fatima ZIBOUH Chercheuse en sciences politiques et sociales Centre d’Etudes de l’Ethnicité et des Migrations fatima.zibouh@ulg.ac.be</vt:lpstr>
      <vt:lpstr>La participation politique des femmes d’origine marocaine en Belgique</vt:lpstr>
      <vt:lpstr>Introduction</vt:lpstr>
      <vt:lpstr>A. La particularité de la Région de Bruxelles-Capitale</vt:lpstr>
      <vt:lpstr>Diapositive 5</vt:lpstr>
      <vt:lpstr>Diapositive 6</vt:lpstr>
      <vt:lpstr>Diapositive 7</vt:lpstr>
      <vt:lpstr>B. Analyse quantitative</vt:lpstr>
      <vt:lpstr>Evolution de la participation politique des députés régionaux bruxellois d’origine marocaine</vt:lpstr>
      <vt:lpstr>C. Le rapport au pays d’origine</vt:lpstr>
      <vt:lpstr>Conclusion</vt:lpstr>
      <vt:lpstr>Merci de votre attention!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Fatima ZIBOUH Chercheuse en sciences politiques et sociales Centre d’Etudes de l’Ethnicité et des Migrations fatima.zibouh@ulg.ac.be</dc:title>
  <dc:creator>Fatima ZIBOUH</dc:creator>
  <cp:lastModifiedBy>Fatima ZIBOUH</cp:lastModifiedBy>
  <cp:revision>8</cp:revision>
  <dcterms:created xsi:type="dcterms:W3CDTF">2010-12-18T17:01:22Z</dcterms:created>
  <dcterms:modified xsi:type="dcterms:W3CDTF">2010-12-18T23:08:45Z</dcterms:modified>
</cp:coreProperties>
</file>